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22" r:id="rId3"/>
    <p:sldId id="313" r:id="rId4"/>
    <p:sldId id="317" r:id="rId5"/>
    <p:sldId id="303" r:id="rId6"/>
    <p:sldId id="294" r:id="rId7"/>
    <p:sldId id="286" r:id="rId8"/>
    <p:sldId id="284" r:id="rId9"/>
    <p:sldId id="283" r:id="rId10"/>
    <p:sldId id="287" r:id="rId11"/>
    <p:sldId id="282" r:id="rId12"/>
    <p:sldId id="280" r:id="rId13"/>
    <p:sldId id="281" r:id="rId14"/>
    <p:sldId id="285" r:id="rId15"/>
    <p:sldId id="256" r:id="rId16"/>
    <p:sldId id="257" r:id="rId17"/>
    <p:sldId id="259" r:id="rId18"/>
    <p:sldId id="323" r:id="rId19"/>
    <p:sldId id="260" r:id="rId20"/>
    <p:sldId id="289" r:id="rId21"/>
    <p:sldId id="288" r:id="rId22"/>
    <p:sldId id="324" r:id="rId2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13:24:47.5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801 949 24575,'-15'0'0,"0"1"0,1 0 0,-1 1 0,0 0 0,1 1 0,0 1 0,-1 0 0,1 1 0,-24 13 0,12-6 0,0-2 0,-43 12 0,63-20 0,-1 0 0,1 1 0,-1 0 0,1 0 0,0 0 0,0 1 0,0 0 0,1 0 0,-1 1 0,1-1 0,-6 7 0,0 4 0,0 0 0,-16 28 0,-14 20 0,4-20 0,23-27 0,0 1 0,1 0 0,1 1 0,-16 29 0,-72 204 0,94-232 0,-1 0 0,0-1 0,-2 0 0,0 0 0,-15 22 0,16-29 0,0 0 0,1 1 0,1 0 0,0 1 0,0-1 0,2 1 0,-1 0 0,2 0 0,-1 1 0,2-1 0,0 1 0,0 24 0,3-11 0,1-1 0,1 1 0,1-1 0,2 0 0,15 44 0,-7-28-188,68 178-4269,-68-190 4004,0 0-1,2-2 0,2 0 0,0-1 0,26 29 0,-7-24 3745,-31-28-2709,1 1 1,-1 1-1,0-1 1,0 1-1,-1 0 1,7 8-1,28 63-582,-6-9 0,-26-57 0,0 0 0,1-1 0,0 0 0,1 0 0,0-1 0,0-1 0,20 13 0,-16-12 0,-1 1 0,-1 0 0,0 1 0,-1 0 0,11 13 0,72 117 0,-61-96 0,-7-9 0,1 0 0,52 51 0,-52-63 0,0-1 0,1-1 0,62 34 0,-58-36 0,51 40 0,14 8 0,-70-53 0,47 18 0,-55-25 0,79 36 0,41 16 0,-114-52 0,0 0 0,0-1 0,47 5 0,259-7 0,-182-7 0,1155 2 0,-1297 0 0,1-1 0,-1 1 0,1-2 0,-1 1 0,0-1 0,1 0 0,-1 0 0,0-1 0,0 0 0,-1 0 0,1-1 0,-1 0 0,7-5 0,2-4 0,0 0 0,-1-1 0,22-28 0,15-23 0,-1 1 0,100-99 0,-139 151 0,-1 0 0,-1-1 0,1 0 0,-2 0 0,0-1 0,-1 0 0,10-26 0,-8 19 0,0 1 0,24-37 0,-25 45 0,-1 0 0,-1-1 0,0 0 0,-1 0 0,-1 0 0,1-1 0,2-19 0,-2 11 0,13-37 0,-10 38 0,-1 0 0,-2-1 0,0 1 0,-1-2 0,2-27 0,-6-114 0,-2 87 0,2-416 0,-16 307 0,1 18 0,14-421 0,3 274 0,-2 284 0,1 12 0,-4-39 0,2 51 0,-1 0 0,1 1 0,-1-1 0,0 1 0,-1-1 0,0 1 0,0 0 0,0 0 0,-6-8 0,-26-30 0,20 26 0,1 0 0,1 0 0,-16-31 0,19 25 0,1-1 0,-9-37 0,10 30 0,-14-34 0,10 31 0,10 28 0,0 1 0,0-1 0,0 1 0,-1-1 0,0 1 0,0 0 0,-1 0 0,0 0 0,0 0 0,0 1 0,-1-1 0,1 1 0,-10-7 0,-1 2 0,0 2 0,-1 0 0,1 0 0,-2 2 0,1 0 0,-1 1 0,1 1 0,-2 0 0,-22-2 0,-18 2 0,-85 5 0,71 1 0,57-3 0,1-1 0,0 0 0,0-1 0,0 0 0,0-1 0,-21-10 0,17 8 0,1 0 0,-1 0 0,-24-3 0,-28 4 0,-110 5 0,70 3 0,69-3 0,0-1 0,0-3 0,-49-9 0,40 5 0,0 3 0,-1 2 0,-79 5 0,32 0 0,54-2 0,0 2 0,-75 14 0,49-6 0,-14 4 0,8 1 0,52-12 0,1 1 0,0 2 0,-36 12 0,-235 135 0,188-93 0,73-44 0,-34 12 0,46-20 0,-75 43 0,-26 13 290,97-49-566,0-1 0,-1-1 0,0-1 1,-1-1-1,-50 13 0,43-19-6550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13:29:05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24575,'0'-5'0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13:29:05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13:29:05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13:29:07.5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13:29:07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13:29:08.3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8T13:24:47.5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801 949 24575,'-15'0'0,"0"1"0,1 0 0,-1 1 0,0 0 0,1 1 0,0 1 0,-1 0 0,1 1 0,-24 13 0,12-6 0,0-2 0,-43 12 0,63-20 0,-1 0 0,1 1 0,-1 0 0,1 0 0,0 0 0,0 1 0,0 0 0,1 0 0,-1 1 0,1-1 0,-6 7 0,0 4 0,0 0 0,-16 28 0,-14 20 0,4-20 0,23-27 0,0 1 0,1 0 0,1 1 0,-16 29 0,-72 204 0,94-232 0,-1 0 0,0-1 0,-2 0 0,0 0 0,-15 22 0,16-29 0,0 0 0,1 1 0,1 0 0,0 1 0,0-1 0,2 1 0,-1 0 0,2 0 0,-1 1 0,2-1 0,0 1 0,0 24 0,3-11 0,1-1 0,1 1 0,1-1 0,2 0 0,15 44 0,-7-28-188,68 178-4269,-68-190 4004,0 0-1,2-2 0,2 0 0,0-1 0,26 29 0,-7-24 3745,-31-28-2709,1 1 1,-1 1-1,0-1 1,0 1-1,-1 0 1,7 8-1,28 63-582,-6-9 0,-26-57 0,0 0 0,1-1 0,0 0 0,1 0 0,0-1 0,0-1 0,20 13 0,-16-12 0,-1 1 0,-1 0 0,0 1 0,-1 0 0,11 13 0,72 117 0,-61-96 0,-7-9 0,1 0 0,52 51 0,-52-63 0,0-1 0,1-1 0,62 34 0,-58-36 0,51 40 0,14 8 0,-70-53 0,47 18 0,-55-25 0,79 36 0,41 16 0,-114-52 0,0 0 0,0-1 0,47 5 0,259-7 0,-182-7 0,1155 2 0,-1297 0 0,1-1 0,-1 1 0,1-2 0,-1 1 0,0-1 0,1 0 0,-1 0 0,0-1 0,0 0 0,-1 0 0,1-1 0,-1 0 0,7-5 0,2-4 0,0 0 0,-1-1 0,22-28 0,15-23 0,-1 1 0,100-99 0,-139 151 0,-1 0 0,-1-1 0,1 0 0,-2 0 0,0-1 0,-1 0 0,10-26 0,-8 19 0,0 1 0,24-37 0,-25 45 0,-1 0 0,-1-1 0,0 0 0,-1 0 0,-1 0 0,1-1 0,2-19 0,-2 11 0,13-37 0,-10 38 0,-1 0 0,-2-1 0,0 1 0,-1-2 0,2-27 0,-6-114 0,-2 87 0,2-416 0,-16 307 0,1 18 0,14-421 0,3 274 0,-2 284 0,1 12 0,-4-39 0,2 51 0,-1 0 0,1 1 0,-1-1 0,0 1 0,-1-1 0,0 1 0,0 0 0,0 0 0,-6-8 0,-26-30 0,20 26 0,1 0 0,1 0 0,-16-31 0,19 25 0,1-1 0,-9-37 0,10 30 0,-14-34 0,10 31 0,10 28 0,0 1 0,0-1 0,0 1 0,-1-1 0,0 1 0,0 0 0,-1 0 0,0 0 0,0 0 0,0 1 0,-1-1 0,1 1 0,-10-7 0,-1 2 0,0 2 0,-1 0 0,1 0 0,-2 2 0,1 0 0,-1 1 0,1 1 0,-2 0 0,-22-2 0,-18 2 0,-85 5 0,71 1 0,57-3 0,1-1 0,0 0 0,0-1 0,0 0 0,0-1 0,-21-10 0,17 8 0,1 0 0,-1 0 0,-24-3 0,-28 4 0,-110 5 0,70 3 0,69-3 0,0-1 0,0-3 0,-49-9 0,40 5 0,0 3 0,-1 2 0,-79 5 0,32 0 0,54-2 0,0 2 0,-75 14 0,49-6 0,-14 4 0,8 1 0,52-12 0,1 1 0,0 2 0,-36 12 0,-235 135 0,188-93 0,73-44 0,-34 12 0,46-20 0,-75 43 0,-26 13 290,97-49-566,0-1 0,-1-1 0,0-1 1,-1-1-1,-50 13 0,43-19-6550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55491-F736-4520-D456-C3111206D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EDABCA-5B13-AF3F-6EB3-8294DB790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6227C-B9E1-EE62-0949-D88ED01BE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35837-006C-DDA6-17A7-445C6DEB7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3C39B-00DE-EDBB-3688-A51CD2443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6837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DCF8D-AFF6-61F1-132F-BF7F8ABAC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5E00E-DFD4-AF20-6B51-992A7BC07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7ABA7-9D33-1556-A5D0-BA091EEF4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73F3F-7435-181B-70E1-9A62F9783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A5963-C102-3922-311A-2541F079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857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7989-ECAF-29C9-921D-CEC4C58C8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6ACD3-63D5-E46F-243C-E2E1E0A09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22AFF-C7AF-9A90-9418-DCFBB22E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944FD-EE8C-889A-B377-2433AC7C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D6734-A316-BA19-3773-425CDA4F4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9986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B565F-9CCA-447D-B903-FCE7E698C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DD14-C382-607A-3D45-5A604EB5C3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829C0-DB42-3B20-560F-FA7BAA67F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21B8F-8D9D-56B5-7737-EF546FD51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70B49-78A5-50E8-9E6F-C09D6D00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8C9D18-0A35-B613-88D9-BFC606036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179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1818-8291-7CE0-69B0-81FB1814B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DD6C0-A803-4B5A-4560-466412791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3E78D5-3E17-A967-E32D-411A82DFF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FD82DC-7601-A82F-6639-75357AB3C7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457CA1-5160-7F50-0016-6469511547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E48975-1B37-822E-4BAD-9822B1F15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B5D7A2-7454-B177-15DD-FF50A6855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947BFE-BA96-D6FB-EDE5-0F0C3C5E6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63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5FC4E-CC8C-CA27-E295-3FEA32720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1CA5AE-9D08-2689-ABBA-DB3EF385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BAFD7D-94D9-7612-3B9B-E47A61CC7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FE0C7D-9B2E-CB9B-C6BF-534B0CEA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194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4181FB-F9E0-42FA-DF82-94C7E1809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BAAA51-2C4F-BE3D-7CF3-322DBE5C9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068FE-6F15-A9EF-96BD-659B20172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57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9EDC4-2CE4-1077-D954-B32567E3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0C2C2-1F8C-6921-6539-5A341D7C9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61E0F-A20C-F0B6-53FE-D2BCF5D5F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91F4A-E8EC-3A74-8A3F-73C741073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9B1FCC-6331-36AC-C779-DBC4C38BB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904F8-1962-61A9-4691-11DD5100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914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DC79C-9117-1410-90D8-DD5296F12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46F0EC-204A-1D6C-6EC0-91522B44EC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C8F8E-5F4A-FE78-5788-3A077614F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5CB8C-3E62-462D-92A4-5AA367A2B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8F515-DA04-EBD8-7EDA-D491CFF72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35705-4678-8335-F924-A8575463A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109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290A1-F3CA-80FA-E0E5-5EC08F85B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32E95A-7D79-44CE-5CA3-0B62DEEFA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78186-1895-D457-7C68-27C60B5B2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F38A8-76D9-EBAD-5FBB-FEBB76165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8E1EB-DE07-C83C-C7CE-C19431416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002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1BA40C-BE00-80C6-DFA8-4F3F3E7EAA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1F3FA-3FB0-0188-723A-1A9DF2AF5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276CF-F938-C2CC-075A-F586BA14C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E5819-072A-6D33-0349-E7A56DBD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83941-AAE0-06E0-BCBE-BECABE9A5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0554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6285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4898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4849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0223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6173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47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47335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0470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920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23991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453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88597A-4978-4C5C-182D-0F5F1CC56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CFB44-5EAB-9E72-61EE-54643E27A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9539E-19ED-B492-4C4A-82832F99C9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C14F4-3B1E-4C4E-898D-4B077DF1BACC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9F187-94F2-2689-BA49-9CDA4963E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2DB19-B2F7-7570-3570-237FE4B97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309E3-44D7-435C-8BB0-BC930AB153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430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2B6EF-255C-44D9-BF95-9B3CE169FD05}" type="datetimeFigureOut">
              <a:rPr lang="sv-SE" smtClean="0"/>
              <a:t>2022-11-30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8F98D-8EBE-425A-80A4-48991EFA903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4303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customXml" Target="../ink/ink3.xml"/><Relationship Id="rId10" Type="http://schemas.openxmlformats.org/officeDocument/2006/relationships/customXml" Target="../ink/ink7.xml"/><Relationship Id="rId4" Type="http://schemas.openxmlformats.org/officeDocument/2006/relationships/image" Target="../media/image80.png"/><Relationship Id="rId9" Type="http://schemas.openxmlformats.org/officeDocument/2006/relationships/customXml" Target="../ink/ink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customXml" Target="../ink/ink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1AF123BB-6B8F-A54F-815C-5EB8909B9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1993"/>
            <a:ext cx="12192000" cy="765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D4484932-5B8A-1E42-92F9-A3D43E07D31D}"/>
              </a:ext>
            </a:extLst>
          </p:cNvPr>
          <p:cNvSpPr txBox="1">
            <a:spLocks/>
          </p:cNvSpPr>
          <p:nvPr/>
        </p:nvSpPr>
        <p:spPr>
          <a:xfrm>
            <a:off x="5938463" y="648850"/>
            <a:ext cx="5951459" cy="29984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velo Black" panose="02000000000000000000" pitchFamily="2" charset="77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6DBEA9-7AA2-4734-95E7-ACDAF532D9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E19B29-D759-4A14-A9E3-80C157164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721" y="5762625"/>
            <a:ext cx="2130123" cy="9129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6154A6-C2D5-424D-BAC0-0357A8685CAC}"/>
              </a:ext>
            </a:extLst>
          </p:cNvPr>
          <p:cNvSpPr txBox="1"/>
          <p:nvPr/>
        </p:nvSpPr>
        <p:spPr>
          <a:xfrm>
            <a:off x="6342076" y="1166070"/>
            <a:ext cx="595145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DANDELION VÄRDEGRUND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GÖR SKILLNAD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 föräldralösa barn i Sydafrika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	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                                                             av våra intäkter går till barnen i Sydafrika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BYGGA RELATIONER 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                                    och vänskap mellan barnen och faddrarna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Dandelions värdegrund i en mening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Dandelion gör skillnad till 100% och bygger relationer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mellan föräldralösa barn i Sydafrika och deras faddrar</a:t>
            </a:r>
          </a:p>
        </p:txBody>
      </p:sp>
    </p:spTree>
    <p:extLst>
      <p:ext uri="{BB962C8B-B14F-4D97-AF65-F5344CB8AC3E}">
        <p14:creationId xmlns:p14="http://schemas.microsoft.com/office/powerpoint/2010/main" val="518835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D4484932-5B8A-1E42-92F9-A3D43E07D31D}"/>
              </a:ext>
            </a:extLst>
          </p:cNvPr>
          <p:cNvSpPr txBox="1">
            <a:spLocks/>
          </p:cNvSpPr>
          <p:nvPr/>
        </p:nvSpPr>
        <p:spPr>
          <a:xfrm>
            <a:off x="5938463" y="648850"/>
            <a:ext cx="5951459" cy="29984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ovelo Black" panose="02000000000000000000" pitchFamily="2" charset="77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E19B29-D759-4A14-A9E3-80C157164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7721" y="5762625"/>
            <a:ext cx="2130123" cy="9129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6154A6-C2D5-424D-BAC0-0357A8685CAC}"/>
              </a:ext>
            </a:extLst>
          </p:cNvPr>
          <p:cNvSpPr txBox="1"/>
          <p:nvPr/>
        </p:nvSpPr>
        <p:spPr>
          <a:xfrm>
            <a:off x="6096000" y="648850"/>
            <a:ext cx="5951459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DANDELIONS STRATEGIER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Hållbarhetsstrategi	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                                            Verksamheten ska bygga på att skapa en hållbar framtid för barnen med en tydlig kravbild till barnen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Kommunikationsstrategi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                                                 Personlig och kontinuerlig kommunikation är nyckeln till framgång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Fadderstrategi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	                              Dandelion ska alltid kännas personlig med en familjär känsla. Nöjda faddrar skapar nya faddrar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Finansiell strategi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	                             Vi ska effektivisera driften så optimalt att våra insatser gör största möjliga verkan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9A2C1F-1A0A-4BFC-98AF-883269393962}"/>
              </a:ext>
            </a:extLst>
          </p:cNvPr>
          <p:cNvSpPr txBox="1"/>
          <p:nvPr/>
        </p:nvSpPr>
        <p:spPr>
          <a:xfrm>
            <a:off x="218114" y="2768367"/>
            <a:ext cx="51843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“We have a strategic plan,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it’s called doing things”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erif Pro" panose="020B0604020202020204" pitchFamily="18" charset="0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68496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9" y="0"/>
            <a:ext cx="10689771" cy="1197429"/>
          </a:xfrm>
        </p:spPr>
        <p:txBody>
          <a:bodyPr>
            <a:normAutofit/>
          </a:bodyPr>
          <a:lstStyle/>
          <a:p>
            <a:r>
              <a:rPr lang="sv-SE" b="1" dirty="0"/>
              <a:t>DANDELIONS GRUNDAKTIVITETER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 descr="rn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664029" y="1113269"/>
            <a:ext cx="11114314" cy="5072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Dandelionbarnen får ett matpaket varje månad som ska räcka hela månaden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Dandelion coachen finns som support till alla barnen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Dandelionbarnen skickar en hälsning till sina faddrar minst 4 gånger/år och tanken är att faddrarna gör samma sak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Dandelions har ett eget trädgårdsland och hönsgård</a:t>
            </a:r>
            <a:endParaRPr lang="sv-SE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Dandelion Sverige skickar minst ett Dandelion News i månaden till faddrarna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Dandelion arrangerar minst en fadderträff om året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Dandelion arrangerar resor till Sydafrika när underlag finns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 första kvartalet varje år presenteras en ekonomisk redovisning av verksamheten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965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522514"/>
            <a:ext cx="10308772" cy="1168174"/>
          </a:xfrm>
        </p:spPr>
        <p:txBody>
          <a:bodyPr>
            <a:normAutofit/>
          </a:bodyPr>
          <a:lstStyle/>
          <a:p>
            <a:r>
              <a:rPr lang="sv-SE" sz="5400" b="1" dirty="0"/>
              <a:t>DANDELION FOSTER CLUSTER HOME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 descr="rn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1240972" y="1690689"/>
            <a:ext cx="1030877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Beläget i byn Mduku, 3 timmar nordöst från Durban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av de fattigaste områdena i Sydafrika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byn finns tre skolor, Mduku High School, Makasa High School och Eukuseni Primary School. Alla är SFL skolor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första barnhemmet i denna region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området finns 1000-tals föräldralösa och utsatta barn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 35% av befolkningen är HIV positiva</a:t>
            </a:r>
          </a:p>
        </p:txBody>
      </p:sp>
    </p:spTree>
    <p:extLst>
      <p:ext uri="{BB962C8B-B14F-4D97-AF65-F5344CB8AC3E}">
        <p14:creationId xmlns:p14="http://schemas.microsoft.com/office/powerpoint/2010/main" val="1006212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571" y="522514"/>
            <a:ext cx="9884229" cy="1168174"/>
          </a:xfrm>
        </p:spPr>
        <p:txBody>
          <a:bodyPr>
            <a:normAutofit/>
          </a:bodyPr>
          <a:lstStyle/>
          <a:p>
            <a:r>
              <a:rPr lang="sv-SE" sz="6000" b="1" dirty="0"/>
              <a:t>HÄR ÄR DET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 descr="rn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8263434" y="1429900"/>
            <a:ext cx="29718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HÄR ÄR VÅRT OMRÅDE</a:t>
            </a:r>
            <a:endParaRPr lang="sv-SE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F5BF98-B33A-0659-D188-8F1930591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28114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3B61553-E787-4D53-C393-CCB087C72939}"/>
                  </a:ext>
                </a:extLst>
              </p14:cNvPr>
              <p14:cNvContentPartPr/>
              <p14:nvPr/>
            </p14:nvContentPartPr>
            <p14:xfrm>
              <a:off x="5049310" y="1220827"/>
              <a:ext cx="1512000" cy="1374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3B61553-E787-4D53-C393-CCB087C729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40670" y="1212187"/>
                <a:ext cx="1529640" cy="139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7680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5" y="522514"/>
            <a:ext cx="10352315" cy="1168174"/>
          </a:xfrm>
        </p:spPr>
        <p:txBody>
          <a:bodyPr>
            <a:normAutofit fontScale="90000"/>
          </a:bodyPr>
          <a:lstStyle/>
          <a:p>
            <a:r>
              <a:rPr lang="sv-SE" sz="6000" b="1"/>
              <a:t>DANDELION FOSTER CLUSTER HOME</a:t>
            </a:r>
            <a:endParaRPr lang="sv-SE" sz="600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 descr="rn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1088571" y="2002972"/>
            <a:ext cx="10733315" cy="2312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VISION</a:t>
            </a:r>
          </a:p>
          <a:p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vill bygga Sydafrikas ledande barnhem som ger föräldralösa ungdomar </a:t>
            </a: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örutsättningar att bli ansvarstagande och framgångsrika medborgare i Sydafrika</a:t>
            </a:r>
          </a:p>
        </p:txBody>
      </p:sp>
    </p:spTree>
    <p:extLst>
      <p:ext uri="{BB962C8B-B14F-4D97-AF65-F5344CB8AC3E}">
        <p14:creationId xmlns:p14="http://schemas.microsoft.com/office/powerpoint/2010/main" val="3700199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22514"/>
            <a:ext cx="10591800" cy="932769"/>
          </a:xfrm>
        </p:spPr>
        <p:txBody>
          <a:bodyPr>
            <a:normAutofit fontScale="90000"/>
          </a:bodyPr>
          <a:lstStyle/>
          <a:p>
            <a:r>
              <a:rPr lang="sv-SE" sz="6000" b="1" dirty="0"/>
              <a:t>DANDELION FOSTER CLUSTER HOME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762000" y="1665515"/>
            <a:ext cx="10473235" cy="435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ETT HÅLLBART BARNHEM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Stort trädgårdsland som täcker barnhemmets behov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Hönsgård för ägg och kött samt försäljning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 för rening av regnvatten till dricksvatten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Toaletter med 10% vattenbehov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Avföring blir gödsel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Duschar återanvänder 90% av vattnet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Elektricitet genom solpaneler</a:t>
            </a:r>
          </a:p>
        </p:txBody>
      </p:sp>
    </p:spTree>
    <p:extLst>
      <p:ext uri="{BB962C8B-B14F-4D97-AF65-F5344CB8AC3E}">
        <p14:creationId xmlns:p14="http://schemas.microsoft.com/office/powerpoint/2010/main" val="156858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767" y="522514"/>
            <a:ext cx="10397034" cy="1168174"/>
          </a:xfrm>
        </p:spPr>
        <p:txBody>
          <a:bodyPr>
            <a:normAutofit fontScale="90000"/>
          </a:bodyPr>
          <a:lstStyle/>
          <a:p>
            <a:r>
              <a:rPr lang="sv-SE" sz="6000" b="1" dirty="0"/>
              <a:t>DANDELION FOSTER CLUSTER HOME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956767" y="1690688"/>
            <a:ext cx="1027846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FOKUS PÅ UTBILDNING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Vår Dandelion coach jobbar kontinueligt med olika utbildningsprogram för att barnen ska ha de rätta förutsättningarna för att lyckas.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Flera av SFL:s utbildningsprogram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 </a:t>
            </a: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Dandelions betalas inträdesavgiften till vidareutbildning efter grade 12</a:t>
            </a:r>
          </a:p>
        </p:txBody>
      </p:sp>
    </p:spTree>
    <p:extLst>
      <p:ext uri="{BB962C8B-B14F-4D97-AF65-F5344CB8AC3E}">
        <p14:creationId xmlns:p14="http://schemas.microsoft.com/office/powerpoint/2010/main" val="3041028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543" y="457200"/>
            <a:ext cx="10167257" cy="1168174"/>
          </a:xfrm>
        </p:spPr>
        <p:txBody>
          <a:bodyPr>
            <a:normAutofit fontScale="90000"/>
          </a:bodyPr>
          <a:lstStyle/>
          <a:p>
            <a:r>
              <a:rPr lang="sv-SE" sz="6000" b="1" dirty="0"/>
              <a:t>DANDELION FOSTER CLUSTER HOME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1186543" y="1807030"/>
            <a:ext cx="7960115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sv-SE" sz="4400" dirty="0"/>
              <a:t>PERSONAL</a:t>
            </a:r>
          </a:p>
          <a:p>
            <a:pPr marL="0" indent="0" algn="l">
              <a:buNone/>
            </a:pPr>
            <a:r>
              <a:rPr lang="sv-SE" sz="3600" dirty="0"/>
              <a:t>1.  Housemother</a:t>
            </a:r>
          </a:p>
          <a:p>
            <a:pPr marL="0" indent="0" algn="l">
              <a:buNone/>
            </a:pPr>
            <a:r>
              <a:rPr lang="sv-SE" sz="3600" dirty="0"/>
              <a:t>2.  Socialarbetare</a:t>
            </a:r>
          </a:p>
          <a:p>
            <a:pPr marL="0" indent="0" algn="l">
              <a:buNone/>
            </a:pPr>
            <a:r>
              <a:rPr lang="sv-SE" sz="3600" dirty="0"/>
              <a:t>3.  Sjuksköterska</a:t>
            </a:r>
          </a:p>
          <a:p>
            <a:pPr marL="0" indent="0" algn="l">
              <a:buNone/>
            </a:pPr>
            <a:r>
              <a:rPr lang="sv-SE" sz="3600" dirty="0"/>
              <a:t>4.   Vakt (endast på nattetid</a:t>
            </a:r>
            <a:r>
              <a:rPr lang="sv-SE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6620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-130629"/>
            <a:ext cx="10515599" cy="1513115"/>
          </a:xfrm>
        </p:spPr>
        <p:txBody>
          <a:bodyPr>
            <a:normAutofit fontScale="90000"/>
          </a:bodyPr>
          <a:lstStyle/>
          <a:p>
            <a:r>
              <a:rPr lang="sv-SE" sz="6000" b="1" dirty="0"/>
              <a:t>DANDELION FOSTER CLUSTER HOME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956766" y="805543"/>
            <a:ext cx="10397033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sv-SE" sz="4400" dirty="0"/>
              <a:t>                                                                              INTÄKTER</a:t>
            </a:r>
          </a:p>
          <a:p>
            <a:pPr algn="l"/>
            <a:r>
              <a:rPr lang="sv-SE" sz="3200" dirty="0"/>
              <a:t>1.  Ersättning staten    (870/barn)          170 000</a:t>
            </a:r>
          </a:p>
          <a:p>
            <a:pPr algn="l"/>
            <a:r>
              <a:rPr lang="sv-SE" sz="3200" dirty="0"/>
              <a:t>2. Dandelion sponsor (1100/barn)        210 000   </a:t>
            </a:r>
          </a:p>
          <a:p>
            <a:pPr marL="514350" indent="-514350" algn="l">
              <a:buAutoNum type="arabicPeriod" startAt="3"/>
            </a:pPr>
            <a:r>
              <a:rPr lang="sv-SE" sz="3200" dirty="0"/>
              <a:t>Underhållsfond                                    120 000   </a:t>
            </a:r>
          </a:p>
          <a:p>
            <a:pPr algn="l"/>
            <a:r>
              <a:rPr lang="sv-SE" sz="3200" dirty="0"/>
              <a:t>5.  Socialworker = Dandelion coach</a:t>
            </a:r>
          </a:p>
          <a:p>
            <a:pPr marL="514350" indent="-514350" algn="l">
              <a:buAutoNum type="arabicPeriod" startAt="6"/>
            </a:pPr>
            <a:r>
              <a:rPr lang="sv-SE" sz="3200" dirty="0"/>
              <a:t>Sjuksköterska - SFL sköterska</a:t>
            </a:r>
          </a:p>
          <a:p>
            <a:pPr algn="l"/>
            <a:r>
              <a:rPr lang="sv-SE" sz="3200" dirty="0"/>
              <a:t>      Totalt						500 000					</a:t>
            </a:r>
          </a:p>
          <a:p>
            <a:pPr marL="0" indent="0" algn="l">
              <a:buNone/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29440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-130629"/>
            <a:ext cx="10515599" cy="1513115"/>
          </a:xfrm>
        </p:spPr>
        <p:txBody>
          <a:bodyPr>
            <a:normAutofit fontScale="90000"/>
          </a:bodyPr>
          <a:lstStyle/>
          <a:p>
            <a:r>
              <a:rPr lang="sv-SE" sz="6000" b="1" dirty="0"/>
              <a:t>DANDELION FOSTER CLUSTER HOME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956766" y="1262742"/>
            <a:ext cx="10397033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sv-SE" sz="4400" b="1" dirty="0"/>
              <a:t>KOSTNADER</a:t>
            </a:r>
          </a:p>
          <a:p>
            <a:pPr algn="l"/>
            <a:r>
              <a:rPr lang="sv-SE" sz="3200" dirty="0"/>
              <a:t>1.  Mat						120 000</a:t>
            </a:r>
          </a:p>
          <a:p>
            <a:pPr algn="l"/>
            <a:r>
              <a:rPr lang="sv-SE" sz="3200" dirty="0"/>
              <a:t>2.  Vakt						  40 000   </a:t>
            </a:r>
          </a:p>
          <a:p>
            <a:pPr marL="514350" indent="-514350" algn="l">
              <a:buAutoNum type="arabicPeriod" startAt="3"/>
            </a:pPr>
            <a:r>
              <a:rPr lang="sv-SE" sz="3200" dirty="0"/>
              <a:t>El/Vatten					  80 000</a:t>
            </a:r>
          </a:p>
          <a:p>
            <a:pPr algn="l"/>
            <a:r>
              <a:rPr lang="sv-SE" sz="3200" dirty="0"/>
              <a:t>5.  Transporter					  60 000</a:t>
            </a:r>
          </a:p>
          <a:p>
            <a:pPr marL="514350" indent="-514350" algn="l">
              <a:buAutoNum type="arabicPeriod" startAt="6"/>
            </a:pPr>
            <a:r>
              <a:rPr lang="sv-SE" sz="3200" dirty="0"/>
              <a:t>Skolkostnader				  50 000</a:t>
            </a:r>
          </a:p>
          <a:p>
            <a:pPr marL="514350" indent="-514350" algn="l">
              <a:buAutoNum type="arabicPeriod" startAt="6"/>
            </a:pPr>
            <a:r>
              <a:rPr lang="sv-SE" sz="3200" dirty="0"/>
              <a:t>Housemothers lön				110 000</a:t>
            </a:r>
          </a:p>
          <a:p>
            <a:pPr marL="514350" indent="-514350" algn="l">
              <a:buAutoNum type="arabicPeriod" startAt="6"/>
            </a:pPr>
            <a:r>
              <a:rPr lang="sv-SE" sz="3200" dirty="0"/>
              <a:t>Övrigt						  40 000</a:t>
            </a:r>
          </a:p>
          <a:p>
            <a:pPr algn="l"/>
            <a:r>
              <a:rPr lang="sv-SE" sz="3200" dirty="0"/>
              <a:t>      Total						500 000</a:t>
            </a:r>
          </a:p>
          <a:p>
            <a:pPr marL="0" indent="0" algn="l">
              <a:buNone/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905429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829" y="130628"/>
            <a:ext cx="10003971" cy="1055915"/>
          </a:xfrm>
        </p:spPr>
        <p:txBody>
          <a:bodyPr>
            <a:normAutofit/>
          </a:bodyPr>
          <a:lstStyle/>
          <a:p>
            <a:r>
              <a:rPr lang="sv-SE" sz="6000" b="1" dirty="0"/>
              <a:t>BARNHEMMETS UTFORMNING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 descr="rn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1349829" y="1110343"/>
            <a:ext cx="979714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Tre byggnader för barnen</a:t>
            </a:r>
          </a:p>
          <a:p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Varje byggnad har två sovrum med 4 barn i varje rum</a:t>
            </a:r>
          </a:p>
          <a:p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-  1 sovrum för housemother</a:t>
            </a:r>
          </a:p>
          <a:p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-  En toalett</a:t>
            </a:r>
          </a:p>
          <a:p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-  Ett duschrum</a:t>
            </a:r>
          </a:p>
          <a:p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-  Kök med matbord</a:t>
            </a:r>
          </a:p>
          <a:p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-  Vardagsrum</a:t>
            </a:r>
          </a:p>
          <a:p>
            <a:pPr marL="514350" indent="-514350">
              <a:buAutoNum type="arabicPeriod" startAt="2"/>
            </a:pP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Samlingslokal inklusive kontor</a:t>
            </a:r>
          </a:p>
          <a:p>
            <a:pPr marL="514350" indent="-514350">
              <a:buAutoNum type="arabicPeriod" startAt="2"/>
            </a:pPr>
            <a:r>
              <a:rPr lang="sv-SE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Vaktlokal vid entre</a:t>
            </a:r>
          </a:p>
          <a:p>
            <a:pPr marL="514350" indent="-514350">
              <a:buAutoNum type="arabicPeriod" startAt="2"/>
            </a:pPr>
            <a:r>
              <a:rPr lang="sv-S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Inhägnad av området</a:t>
            </a:r>
          </a:p>
          <a:p>
            <a:endParaRPr lang="sv-S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335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9105B0-DDE1-E3FB-1961-7FF61D496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4714BA5-BEC8-D63E-9D95-F5FE44F892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C574CD-067D-E879-92CD-076559ACD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7086" y="19423"/>
            <a:ext cx="12431486" cy="698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4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5DC4C5-6AD5-9D48-52CA-5C17B9CDA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00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D44840-D02E-ED56-12EA-10487E3BE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11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D44840-D02E-ED56-12EA-10487E3BE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87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42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F0E040-2C52-BE6F-00A9-299F0504A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23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-130629"/>
            <a:ext cx="10918371" cy="1513115"/>
          </a:xfrm>
        </p:spPr>
        <p:txBody>
          <a:bodyPr>
            <a:normAutofit fontScale="90000"/>
          </a:bodyPr>
          <a:lstStyle/>
          <a:p>
            <a:br>
              <a:rPr lang="sv-SE" sz="6000" b="1" dirty="0"/>
            </a:br>
            <a:r>
              <a:rPr lang="sv-SE" sz="6000" b="1" dirty="0"/>
              <a:t>HUR FINANSIERAR VI BARNHEMMET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435429" y="1643742"/>
            <a:ext cx="11615057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sv-SE" sz="3200" dirty="0"/>
              <a:t>Vi har en offererad kostnad på barnhemmet på 1,5 miljoner SEK</a:t>
            </a:r>
          </a:p>
          <a:p>
            <a:pPr algn="l"/>
            <a:r>
              <a:rPr lang="sv-SE" sz="3200" dirty="0"/>
              <a:t>För att finansiera detta söker vi;</a:t>
            </a:r>
          </a:p>
          <a:p>
            <a:pPr marL="514350" indent="-514350" algn="l">
              <a:buAutoNum type="arabicPeriod"/>
            </a:pPr>
            <a:r>
              <a:rPr lang="sv-SE" sz="3200" dirty="0"/>
              <a:t>Fem Dandelion Foster Cluster Home Partners som betalar 300 000</a:t>
            </a:r>
          </a:p>
          <a:p>
            <a:pPr algn="l"/>
            <a:r>
              <a:rPr lang="sv-SE" sz="3200" dirty="0"/>
              <a:t>2. Dessutom planerar vi att Dandelionfonden går in med 150 000</a:t>
            </a:r>
          </a:p>
          <a:p>
            <a:pPr algn="l"/>
            <a:r>
              <a:rPr lang="sv-SE" sz="3200" dirty="0"/>
              <a:t>3. Behöver upprätta en mindre underhållsfond                                                      (10 000/partner i tre år)</a:t>
            </a:r>
          </a:p>
          <a:p>
            <a:pPr algn="l"/>
            <a:r>
              <a:rPr lang="sv-SE" sz="3200" dirty="0"/>
              <a:t>									</a:t>
            </a:r>
          </a:p>
          <a:p>
            <a:pPr marL="0" indent="0" algn="l">
              <a:buNone/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210354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83029"/>
            <a:ext cx="10515600" cy="1099457"/>
          </a:xfrm>
        </p:spPr>
        <p:txBody>
          <a:bodyPr>
            <a:normAutofit fontScale="90000"/>
          </a:bodyPr>
          <a:lstStyle/>
          <a:p>
            <a:r>
              <a:rPr lang="sv-SE" sz="6000" b="1" dirty="0"/>
              <a:t>DANDELION FOSTER CLUSTER HOME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838200" y="1567542"/>
            <a:ext cx="1051560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sv-SE" sz="4400" dirty="0"/>
              <a:t>TIDPLAN</a:t>
            </a:r>
          </a:p>
          <a:p>
            <a:pPr marL="514350" indent="-514350" algn="l">
              <a:buAutoNum type="arabicPeriod"/>
            </a:pPr>
            <a:r>
              <a:rPr lang="sv-SE" sz="3200" dirty="0"/>
              <a:t>Finansiering klar					221115</a:t>
            </a:r>
          </a:p>
          <a:p>
            <a:pPr marL="514350" indent="-514350" algn="l">
              <a:buAutoNum type="arabicPeriod"/>
            </a:pPr>
            <a:r>
              <a:rPr lang="sv-SE" sz="3200" dirty="0"/>
              <a:t>Avtal klara						221215</a:t>
            </a:r>
          </a:p>
          <a:p>
            <a:pPr algn="l"/>
            <a:r>
              <a:rPr lang="sv-SE" sz="3200" dirty="0"/>
              <a:t>3.  Upphandling klar					221231</a:t>
            </a:r>
          </a:p>
          <a:p>
            <a:pPr algn="l"/>
            <a:r>
              <a:rPr lang="sv-SE" sz="3200" dirty="0"/>
              <a:t>4.  Byggstart						230120</a:t>
            </a:r>
          </a:p>
          <a:p>
            <a:pPr algn="l"/>
            <a:r>
              <a:rPr lang="sv-SE" sz="3200" dirty="0"/>
              <a:t>5.  Färdigställande					230701</a:t>
            </a:r>
          </a:p>
          <a:p>
            <a:pPr algn="l"/>
            <a:r>
              <a:rPr lang="sv-SE" sz="3200" dirty="0"/>
              <a:t>6.  Invigning						230801									</a:t>
            </a:r>
          </a:p>
          <a:p>
            <a:pPr marL="0" indent="0" algn="l">
              <a:buNone/>
            </a:pPr>
            <a:endParaRPr lang="sv-SE" sz="18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628DB22-0863-0F59-6EA6-F56812DC2102}"/>
              </a:ext>
            </a:extLst>
          </p:cNvPr>
          <p:cNvGrpSpPr/>
          <p:nvPr/>
        </p:nvGrpSpPr>
        <p:grpSpPr>
          <a:xfrm>
            <a:off x="3200263" y="2612331"/>
            <a:ext cx="360" cy="10800"/>
            <a:chOff x="3200263" y="2612331"/>
            <a:chExt cx="360" cy="1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31E99DC-B41D-A15B-BF96-81F5C8D05B98}"/>
                    </a:ext>
                  </a:extLst>
                </p14:cNvPr>
                <p14:cNvContentPartPr/>
                <p14:nvPr/>
              </p14:nvContentPartPr>
              <p14:xfrm>
                <a:off x="3200263" y="2620971"/>
                <a:ext cx="360" cy="21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31E99DC-B41D-A15B-BF96-81F5C8D05B9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191623" y="2611971"/>
                  <a:ext cx="180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EE629FA-5E8A-7E39-563B-66E409E891D2}"/>
                    </a:ext>
                  </a:extLst>
                </p14:cNvPr>
                <p14:cNvContentPartPr/>
                <p14:nvPr/>
              </p14:nvContentPartPr>
              <p14:xfrm>
                <a:off x="3200263" y="2612331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EE629FA-5E8A-7E39-563B-66E409E891D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91623" y="260333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B74F8BB-8520-0ABF-3951-37678940A086}"/>
                    </a:ext>
                  </a:extLst>
                </p14:cNvPr>
                <p14:cNvContentPartPr/>
                <p14:nvPr/>
              </p14:nvContentPartPr>
              <p14:xfrm>
                <a:off x="3200263" y="2612331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B74F8BB-8520-0ABF-3951-37678940A08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91623" y="260333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939229-E435-E692-3926-D3EC60401170}"/>
              </a:ext>
            </a:extLst>
          </p:cNvPr>
          <p:cNvGrpSpPr/>
          <p:nvPr/>
        </p:nvGrpSpPr>
        <p:grpSpPr>
          <a:xfrm>
            <a:off x="2133223" y="4408011"/>
            <a:ext cx="360" cy="11520"/>
            <a:chOff x="2133223" y="4408011"/>
            <a:chExt cx="360" cy="1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0FD2432-E399-879B-8FC5-A5B3BCE2A481}"/>
                    </a:ext>
                  </a:extLst>
                </p14:cNvPr>
                <p14:cNvContentPartPr/>
                <p14:nvPr/>
              </p14:nvContentPartPr>
              <p14:xfrm>
                <a:off x="2133223" y="4408011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0FD2432-E399-879B-8FC5-A5B3BCE2A4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24583" y="439937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0136A1D-3569-9B63-2897-E0C01EA11BD6}"/>
                    </a:ext>
                  </a:extLst>
                </p14:cNvPr>
                <p14:cNvContentPartPr/>
                <p14:nvPr/>
              </p14:nvContentPartPr>
              <p14:xfrm>
                <a:off x="2133223" y="4419171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0136A1D-3569-9B63-2897-E0C01EA11BD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24583" y="441053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F9FB79F-A26C-5BE5-DE60-EEE65F4B3D0B}"/>
                    </a:ext>
                  </a:extLst>
                </p14:cNvPr>
                <p14:cNvContentPartPr/>
                <p14:nvPr/>
              </p14:nvContentPartPr>
              <p14:xfrm>
                <a:off x="2133223" y="4419171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F9FB79F-A26C-5BE5-DE60-EEE65F4B3D0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24583" y="441053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51938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61BB-A3C4-DD1C-0895-F44963ED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571" y="522514"/>
            <a:ext cx="9884229" cy="1168174"/>
          </a:xfrm>
        </p:spPr>
        <p:txBody>
          <a:bodyPr>
            <a:normAutofit/>
          </a:bodyPr>
          <a:lstStyle/>
          <a:p>
            <a:r>
              <a:rPr lang="sv-SE" sz="6000" b="1" dirty="0"/>
              <a:t>HÄR ÄR DET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41FFC8-DD65-CFB1-A3DF-7D46BFD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8773" y="5560106"/>
            <a:ext cx="2176461" cy="932769"/>
          </a:xfrm>
          <a:prstGeom prst="rect">
            <a:avLst/>
          </a:prstGeom>
        </p:spPr>
      </p:pic>
      <p:sp>
        <p:nvSpPr>
          <p:cNvPr id="6" name="TextBox 5" descr="rn">
            <a:extLst>
              <a:ext uri="{FF2B5EF4-FFF2-40B4-BE49-F238E27FC236}">
                <a16:creationId xmlns:a16="http://schemas.microsoft.com/office/drawing/2014/main" id="{EF4E142D-DE66-5979-61AD-5F460C1574D9}"/>
              </a:ext>
            </a:extLst>
          </p:cNvPr>
          <p:cNvSpPr txBox="1"/>
          <p:nvPr/>
        </p:nvSpPr>
        <p:spPr>
          <a:xfrm>
            <a:off x="7652658" y="1774371"/>
            <a:ext cx="410391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DREAM CAME THROUGH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F5BF98-B33A-0659-D188-8F1930591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28114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3B61553-E787-4D53-C393-CCB087C72939}"/>
                  </a:ext>
                </a:extLst>
              </p14:cNvPr>
              <p14:cNvContentPartPr/>
              <p14:nvPr/>
            </p14:nvContentPartPr>
            <p14:xfrm>
              <a:off x="5049310" y="1220827"/>
              <a:ext cx="1512000" cy="1374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3B61553-E787-4D53-C393-CCB087C729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40308" y="1211825"/>
                <a:ext cx="1529644" cy="1391765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B9713D3-50A5-A572-BA48-69E2B5A391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0"/>
            <a:ext cx="7315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48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790</Words>
  <Application>Microsoft Office PowerPoint</Application>
  <PresentationFormat>Widescreen</PresentationFormat>
  <Paragraphs>109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Georgia</vt:lpstr>
      <vt:lpstr>Lovelo Black</vt:lpstr>
      <vt:lpstr>Source Serif Pro</vt:lpstr>
      <vt:lpstr>Office Theme</vt:lpstr>
      <vt:lpstr>Office-tema</vt:lpstr>
      <vt:lpstr>PowerPoint Presentation</vt:lpstr>
      <vt:lpstr>PowerPoint Presentation</vt:lpstr>
      <vt:lpstr>PowerPoint Presentation</vt:lpstr>
      <vt:lpstr>DANDELIONS GRUNDAKTIVITETER</vt:lpstr>
      <vt:lpstr>DANDELION FOSTER CLUSTER HOME</vt:lpstr>
      <vt:lpstr>HÄR ÄR DET</vt:lpstr>
      <vt:lpstr>DANDELION FOSTER CLUSTER HOME</vt:lpstr>
      <vt:lpstr>DANDELION FOSTER CLUSTER HOME</vt:lpstr>
      <vt:lpstr>DANDELION FOSTER CLUSTER HOME</vt:lpstr>
      <vt:lpstr>DANDELION FOSTER CLUSTER HOME</vt:lpstr>
      <vt:lpstr>DANDELION FOSTER CLUSTER HOME</vt:lpstr>
      <vt:lpstr>DANDELION FOSTER CLUSTER HOME</vt:lpstr>
      <vt:lpstr>BARNHEMMETS UTFORMNING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HUR FINANSIERAR VI BARNHEMMET</vt:lpstr>
      <vt:lpstr>DANDELION FOSTER CLUSTER HOME</vt:lpstr>
      <vt:lpstr>HÄR ÄR DET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Kjell Jakobsson</dc:creator>
  <cp:lastModifiedBy>Kjell Jakobsson</cp:lastModifiedBy>
  <cp:revision>31</cp:revision>
  <dcterms:created xsi:type="dcterms:W3CDTF">2022-10-09T11:33:09Z</dcterms:created>
  <dcterms:modified xsi:type="dcterms:W3CDTF">2022-11-30T20:27:44Z</dcterms:modified>
</cp:coreProperties>
</file>